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2" roundtripDataSignature="AMtx7mgP9Wbk2+vK3UkesMBPJp9ffJ6O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7"/>
          <p:cNvSpPr/>
          <p:nvPr>
            <p:ph idx="2" type="pic"/>
          </p:nvPr>
        </p:nvSpPr>
        <p:spPr>
          <a:xfrm>
            <a:off x="5183188" y="987425"/>
            <a:ext cx="6172200" cy="4873625"/>
          </a:xfrm>
          <a:prstGeom prst="rect">
            <a:avLst/>
          </a:prstGeom>
          <a:noFill/>
          <a:ln>
            <a:noFill/>
          </a:ln>
        </p:spPr>
      </p:sp>
      <p:sp>
        <p:nvSpPr>
          <p:cNvPr id="64" name="Google Shape;64;p1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br>
              <a:rPr lang="en-US"/>
            </a:br>
            <a:r>
              <a:rPr lang="en-US"/>
              <a:t>ENGLISH FOR EFFECTIVE COMMUNICATION</a:t>
            </a:r>
            <a:endParaRPr/>
          </a:p>
          <a:p>
            <a:pPr indent="0" lvl="0" marL="0" rtl="0" algn="ctr">
              <a:lnSpc>
                <a:spcPct val="90000"/>
              </a:lnSpc>
              <a:spcBef>
                <a:spcPts val="0"/>
              </a:spcBef>
              <a:spcAft>
                <a:spcPts val="0"/>
              </a:spcAft>
              <a:buClr>
                <a:schemeClr val="dk1"/>
              </a:buClr>
              <a:buSzPct val="193548"/>
              <a:buFont typeface="Calibri"/>
              <a:buNone/>
            </a:pPr>
            <a:r>
              <a:rPr b="1" lang="en-US" sz="3100">
                <a:latin typeface="Times New Roman"/>
                <a:ea typeface="Times New Roman"/>
                <a:cs typeface="Times New Roman"/>
                <a:sym typeface="Times New Roman"/>
              </a:rPr>
              <a:t>20UCN2LE2 </a:t>
            </a:r>
            <a:endParaRPr b="1" sz="3100">
              <a:latin typeface="Times New Roman"/>
              <a:ea typeface="Times New Roman"/>
              <a:cs typeface="Times New Roman"/>
              <a:sym typeface="Times New Roman"/>
            </a:endParaRPr>
          </a:p>
          <a:p>
            <a:pPr indent="0" lvl="0" marL="0" rtl="0" algn="ctr">
              <a:lnSpc>
                <a:spcPct val="90000"/>
              </a:lnSpc>
              <a:spcBef>
                <a:spcPts val="0"/>
              </a:spcBef>
              <a:spcAft>
                <a:spcPts val="0"/>
              </a:spcAft>
              <a:buClr>
                <a:schemeClr val="dk1"/>
              </a:buClr>
              <a:buSzPct val="193548"/>
              <a:buFont typeface="Calibri"/>
              <a:buNone/>
            </a:pPr>
            <a:r>
              <a:rPr lang="en-US"/>
              <a:t>THE FOUR BROTHERS</a:t>
            </a:r>
            <a:br>
              <a:rPr lang="en-US"/>
            </a:br>
            <a:br>
              <a:rPr lang="en-US" sz="3100">
                <a:latin typeface="Calibri"/>
                <a:ea typeface="Calibri"/>
                <a:cs typeface="Calibri"/>
                <a:sym typeface="Calibri"/>
              </a:rPr>
            </a:br>
            <a:endParaRPr sz="3100"/>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2400"/>
              <a:buNone/>
            </a:pPr>
            <a:r>
              <a:rPr lang="en-US"/>
              <a:t>K.S.MYMOONA PARVEEN</a:t>
            </a:r>
            <a:endParaRPr/>
          </a:p>
          <a:p>
            <a:pPr indent="0" lvl="0" marL="0" rtl="0" algn="ctr">
              <a:lnSpc>
                <a:spcPct val="90000"/>
              </a:lnSpc>
              <a:spcBef>
                <a:spcPts val="0"/>
              </a:spcBef>
              <a:spcAft>
                <a:spcPts val="0"/>
              </a:spcAft>
              <a:buClr>
                <a:schemeClr val="dk1"/>
              </a:buClr>
              <a:buSzPts val="2400"/>
              <a:buNone/>
            </a:pPr>
            <a:r>
              <a:rPr lang="en-US"/>
              <a:t>ASSISTANT PROFESSOR</a:t>
            </a:r>
            <a:endParaRPr/>
          </a:p>
          <a:p>
            <a:pPr indent="0" lvl="0" marL="0" rtl="0" algn="ctr">
              <a:lnSpc>
                <a:spcPct val="90000"/>
              </a:lnSpc>
              <a:spcBef>
                <a:spcPts val="1000"/>
              </a:spcBef>
              <a:spcAft>
                <a:spcPts val="0"/>
              </a:spcAft>
              <a:buClr>
                <a:schemeClr val="dk1"/>
              </a:buClr>
              <a:buSzPts val="2400"/>
              <a:buNone/>
            </a:pPr>
            <a:r>
              <a:rPr lang="en-US"/>
              <a:t>DEPARTMENT OF ENGLISH</a:t>
            </a:r>
            <a:endParaRPr/>
          </a:p>
          <a:p>
            <a:pPr indent="0" lvl="0" marL="0" rtl="0" algn="ctr">
              <a:lnSpc>
                <a:spcPct val="90000"/>
              </a:lnSpc>
              <a:spcBef>
                <a:spcPts val="1000"/>
              </a:spcBef>
              <a:spcAft>
                <a:spcPts val="0"/>
              </a:spcAft>
              <a:buClr>
                <a:schemeClr val="dk1"/>
              </a:buClr>
              <a:buSzPts val="2400"/>
              <a:buNone/>
            </a:pPr>
            <a:r>
              <a:rPr lang="en-US"/>
              <a:t>JAMAL MOHAMED COLLEGE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nvSpPr>
        <p:spPr>
          <a:xfrm>
            <a:off x="0" y="554675"/>
            <a:ext cx="12577500" cy="6357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4100" u="none" cap="none" strike="noStrike">
                <a:solidFill>
                  <a:srgbClr val="7030A0"/>
                </a:solidFill>
                <a:latin typeface="Calibri"/>
                <a:ea typeface="Calibri"/>
                <a:cs typeface="Calibri"/>
                <a:sym typeface="Calibri"/>
              </a:rPr>
              <a:t>Introduction</a:t>
            </a:r>
            <a:endParaRPr sz="3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438150" lvl="0" marL="457200" marR="0" rtl="0" algn="l">
              <a:spcBef>
                <a:spcPts val="0"/>
              </a:spcBef>
              <a:spcAft>
                <a:spcPts val="0"/>
              </a:spcAft>
              <a:buSzPts val="3300"/>
              <a:buFont typeface="Calibri"/>
              <a:buChar char="●"/>
            </a:pPr>
            <a:r>
              <a:rPr lang="en-US" sz="3300">
                <a:solidFill>
                  <a:srgbClr val="00B0F0"/>
                </a:solidFill>
                <a:latin typeface="Calibri"/>
                <a:ea typeface="Calibri"/>
                <a:cs typeface="Calibri"/>
                <a:sym typeface="Calibri"/>
              </a:rPr>
              <a:t>Walter De La Mare (1873-1956) </a:t>
            </a:r>
            <a:r>
              <a:rPr lang="en-US" sz="3300">
                <a:solidFill>
                  <a:schemeClr val="dk1"/>
                </a:solidFill>
                <a:latin typeface="Calibri"/>
                <a:ea typeface="Calibri"/>
                <a:cs typeface="Calibri"/>
                <a:sym typeface="Calibri"/>
              </a:rPr>
              <a:t>is one of the most delight and prolific modern poets and story tellers. </a:t>
            </a:r>
            <a:endParaRPr sz="33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3300">
              <a:solidFill>
                <a:schemeClr val="dk1"/>
              </a:solidFill>
              <a:latin typeface="Calibri"/>
              <a:ea typeface="Calibri"/>
              <a:cs typeface="Calibri"/>
              <a:sym typeface="Calibri"/>
            </a:endParaRPr>
          </a:p>
          <a:p>
            <a:pPr indent="-438150" lvl="0" marL="457200" marR="0" rtl="0" algn="l">
              <a:spcBef>
                <a:spcPts val="0"/>
              </a:spcBef>
              <a:spcAft>
                <a:spcPts val="0"/>
              </a:spcAft>
              <a:buClr>
                <a:schemeClr val="dk1"/>
              </a:buClr>
              <a:buSzPts val="3300"/>
              <a:buFont typeface="Calibri"/>
              <a:buChar char="●"/>
            </a:pPr>
            <a:r>
              <a:rPr lang="en-US" sz="3300">
                <a:solidFill>
                  <a:schemeClr val="dk1"/>
                </a:solidFill>
                <a:latin typeface="Calibri"/>
                <a:ea typeface="Calibri"/>
                <a:cs typeface="Calibri"/>
                <a:sym typeface="Calibri"/>
              </a:rPr>
              <a:t>He studied at St. Paul’s school in London and started his careers as a lark in an oil company.</a:t>
            </a:r>
            <a:endParaRPr sz="2300"/>
          </a:p>
          <a:p>
            <a:pPr indent="0" lvl="0" marL="0" marR="0" rtl="0" algn="l">
              <a:spcBef>
                <a:spcPts val="0"/>
              </a:spcBef>
              <a:spcAft>
                <a:spcPts val="0"/>
              </a:spcAft>
              <a:buNone/>
            </a:pPr>
            <a:r>
              <a:rPr lang="en-US" sz="3300">
                <a:solidFill>
                  <a:schemeClr val="dk1"/>
                </a:solidFill>
                <a:latin typeface="Calibri"/>
                <a:ea typeface="Calibri"/>
                <a:cs typeface="Calibri"/>
                <a:sym typeface="Calibri"/>
              </a:rPr>
              <a:t> </a:t>
            </a:r>
            <a:endParaRPr sz="2300"/>
          </a:p>
          <a:p>
            <a:pPr indent="-438150" lvl="0" marL="457200" marR="0" rtl="0" algn="l">
              <a:spcBef>
                <a:spcPts val="0"/>
              </a:spcBef>
              <a:spcAft>
                <a:spcPts val="0"/>
              </a:spcAft>
              <a:buSzPts val="3300"/>
              <a:buFont typeface="Calibri"/>
              <a:buChar char="●"/>
            </a:pPr>
            <a:r>
              <a:rPr lang="en-US" sz="3300">
                <a:solidFill>
                  <a:schemeClr val="dk1"/>
                </a:solidFill>
                <a:latin typeface="Calibri"/>
                <a:ea typeface="Calibri"/>
                <a:cs typeface="Calibri"/>
                <a:sym typeface="Calibri"/>
              </a:rPr>
              <a:t>Then he devoted himself a literature. He wrote make stories under the </a:t>
            </a:r>
            <a:r>
              <a:rPr lang="en-US" sz="3300">
                <a:solidFill>
                  <a:srgbClr val="00B0F0"/>
                </a:solidFill>
                <a:latin typeface="Calibri"/>
                <a:ea typeface="Calibri"/>
                <a:cs typeface="Calibri"/>
                <a:sym typeface="Calibri"/>
              </a:rPr>
              <a:t>pseudonym Walter Ramal</a:t>
            </a:r>
            <a:r>
              <a:rPr lang="en-US" sz="3300">
                <a:solidFill>
                  <a:schemeClr val="dk1"/>
                </a:solidFill>
                <a:latin typeface="Calibri"/>
                <a:ea typeface="Calibri"/>
                <a:cs typeface="Calibri"/>
                <a:sym typeface="Calibri"/>
              </a:rPr>
              <a:t>. Then, he used his name to get name from the literary world.</a:t>
            </a:r>
            <a:endParaRPr sz="3300">
              <a:solidFill>
                <a:schemeClr val="dk1"/>
              </a:solidFill>
              <a:latin typeface="Calibri"/>
              <a:ea typeface="Calibri"/>
              <a:cs typeface="Calibri"/>
              <a:sym typeface="Calibri"/>
            </a:endParaRPr>
          </a:p>
          <a:p>
            <a:pPr indent="0" lvl="0" marL="457200" marR="0" rtl="0" algn="l">
              <a:spcBef>
                <a:spcPts val="0"/>
              </a:spcBef>
              <a:spcAft>
                <a:spcPts val="0"/>
              </a:spcAft>
              <a:buNone/>
            </a:pPr>
            <a:r>
              <a:rPr lang="en-US" sz="3300">
                <a:solidFill>
                  <a:schemeClr val="dk1"/>
                </a:solidFill>
                <a:latin typeface="Calibri"/>
                <a:ea typeface="Calibri"/>
                <a:cs typeface="Calibri"/>
                <a:sym typeface="Calibri"/>
              </a:rPr>
              <a:t> </a:t>
            </a:r>
            <a:endParaRPr sz="3300">
              <a:solidFill>
                <a:schemeClr val="dk1"/>
              </a:solidFill>
              <a:latin typeface="Calibri"/>
              <a:ea typeface="Calibri"/>
              <a:cs typeface="Calibri"/>
              <a:sym typeface="Calibri"/>
            </a:endParaRPr>
          </a:p>
        </p:txBody>
      </p:sp>
      <p:pic>
        <p:nvPicPr>
          <p:cNvPr id="91" name="Google Shape;91;p2"/>
          <p:cNvPicPr preferRelativeResize="0"/>
          <p:nvPr/>
        </p:nvPicPr>
        <p:blipFill>
          <a:blip r:embed="rId3">
            <a:alphaModFix/>
          </a:blip>
          <a:stretch>
            <a:fillRect/>
          </a:stretch>
        </p:blipFill>
        <p:spPr>
          <a:xfrm>
            <a:off x="-3950075" y="-84050"/>
            <a:ext cx="3950074" cy="300877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nvSpPr>
        <p:spPr>
          <a:xfrm>
            <a:off x="80683" y="0"/>
            <a:ext cx="12192000" cy="62478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4400">
                <a:solidFill>
                  <a:schemeClr val="dk1"/>
                </a:solidFill>
                <a:latin typeface="Calibri"/>
                <a:ea typeface="Calibri"/>
                <a:cs typeface="Calibri"/>
                <a:sym typeface="Calibri"/>
              </a:rPr>
              <a:t>The Father and the Four Sons</a:t>
            </a:r>
            <a:endParaRPr/>
          </a:p>
          <a:p>
            <a:pPr indent="0" lvl="0" marL="0" marR="0" rtl="0" algn="ctr">
              <a:spcBef>
                <a:spcPts val="0"/>
              </a:spcBef>
              <a:spcAft>
                <a:spcPts val="0"/>
              </a:spcAft>
              <a:buNone/>
            </a:pPr>
            <a:r>
              <a:t/>
            </a:r>
            <a:endParaRPr sz="4400">
              <a:solidFill>
                <a:schemeClr val="dk1"/>
              </a:solidFill>
              <a:latin typeface="Calibri"/>
              <a:ea typeface="Calibri"/>
              <a:cs typeface="Calibri"/>
              <a:sym typeface="Calibri"/>
            </a:endParaRPr>
          </a:p>
          <a:p>
            <a:pPr indent="0" lvl="0" marL="0" marR="0" rtl="0" algn="l">
              <a:spcBef>
                <a:spcPts val="0"/>
              </a:spcBef>
              <a:spcAft>
                <a:spcPts val="0"/>
              </a:spcAft>
              <a:buNone/>
            </a:pPr>
            <a:r>
              <a:rPr lang="en-US" sz="2800">
                <a:solidFill>
                  <a:schemeClr val="dk1"/>
                </a:solidFill>
                <a:latin typeface="Calibri"/>
                <a:ea typeface="Calibri"/>
                <a:cs typeface="Calibri"/>
                <a:sym typeface="Calibri"/>
              </a:rPr>
              <a:t>A Farmer has four sons and he asks his sons to learn profitable trades from for all places. All of the sons start themselves travel on the four directions.</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a:t>
            </a:r>
            <a:r>
              <a:rPr b="1" lang="en-US" sz="3200">
                <a:solidFill>
                  <a:schemeClr val="dk1"/>
                </a:solidFill>
                <a:latin typeface="Calibri"/>
                <a:ea typeface="Calibri"/>
                <a:cs typeface="Calibri"/>
                <a:sym typeface="Calibri"/>
              </a:rPr>
              <a:t>Learning and Talent:</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The </a:t>
            </a:r>
            <a:r>
              <a:rPr lang="en-US" sz="2800">
                <a:solidFill>
                  <a:srgbClr val="FF0000"/>
                </a:solidFill>
                <a:latin typeface="Calibri"/>
                <a:ea typeface="Calibri"/>
                <a:cs typeface="Calibri"/>
                <a:sym typeface="Calibri"/>
              </a:rPr>
              <a:t>elder son </a:t>
            </a:r>
            <a:r>
              <a:rPr lang="en-US" sz="2800">
                <a:solidFill>
                  <a:schemeClr val="dk1"/>
                </a:solidFill>
                <a:latin typeface="Calibri"/>
                <a:ea typeface="Calibri"/>
                <a:cs typeface="Calibri"/>
                <a:sym typeface="Calibri"/>
              </a:rPr>
              <a:t>happens to meet an old man and he learns from the old man about the nimbleness of fingers.</a:t>
            </a:r>
            <a:endParaRPr/>
          </a:p>
          <a:p>
            <a:pPr indent="0" lvl="0" marL="0" marR="0" rtl="0" algn="l">
              <a:spcBef>
                <a:spcPts val="0"/>
              </a:spcBef>
              <a:spcAft>
                <a:spcPts val="0"/>
              </a:spcAft>
              <a:buNone/>
            </a:pPr>
            <a:r>
              <a:rPr lang="en-US" sz="2800">
                <a:solidFill>
                  <a:schemeClr val="dk1"/>
                </a:solidFill>
                <a:latin typeface="Calibri"/>
                <a:ea typeface="Calibri"/>
                <a:cs typeface="Calibri"/>
                <a:sym typeface="Calibri"/>
              </a:rPr>
              <a:t> Through that talent he can take away anything without disturbing anybody. The </a:t>
            </a:r>
            <a:r>
              <a:rPr lang="en-US" sz="2800">
                <a:solidFill>
                  <a:srgbClr val="FF0000"/>
                </a:solidFill>
                <a:latin typeface="Calibri"/>
                <a:ea typeface="Calibri"/>
                <a:cs typeface="Calibri"/>
                <a:sym typeface="Calibri"/>
              </a:rPr>
              <a:t>Second son </a:t>
            </a:r>
            <a:r>
              <a:rPr lang="en-US" sz="2800">
                <a:solidFill>
                  <a:schemeClr val="dk1"/>
                </a:solidFill>
                <a:latin typeface="Calibri"/>
                <a:ea typeface="Calibri"/>
                <a:cs typeface="Calibri"/>
                <a:sym typeface="Calibri"/>
              </a:rPr>
              <a:t>has acquired telescope from another man and learns to see far off objects.</a:t>
            </a:r>
            <a:endParaRPr/>
          </a:p>
          <a:p>
            <a:pPr indent="0" lvl="0" marL="0" marR="0" rtl="0" algn="l">
              <a:spcBef>
                <a:spcPts val="0"/>
              </a:spcBef>
              <a:spcAft>
                <a:spcPts val="0"/>
              </a:spcAft>
              <a:buNone/>
            </a:pPr>
            <a:r>
              <a:rPr lang="en-US" sz="2800">
                <a:solidFill>
                  <a:schemeClr val="dk1"/>
                </a:solidFill>
                <a:latin typeface="Calibri"/>
                <a:ea typeface="Calibri"/>
                <a:cs typeface="Calibri"/>
                <a:sym typeface="Calibri"/>
              </a:rPr>
              <a:t> The </a:t>
            </a:r>
            <a:r>
              <a:rPr lang="en-US" sz="2800">
                <a:solidFill>
                  <a:srgbClr val="FF0000"/>
                </a:solidFill>
                <a:latin typeface="Calibri"/>
                <a:ea typeface="Calibri"/>
                <a:cs typeface="Calibri"/>
                <a:sym typeface="Calibri"/>
              </a:rPr>
              <a:t>Third son </a:t>
            </a:r>
            <a:r>
              <a:rPr lang="en-US" sz="2800">
                <a:solidFill>
                  <a:schemeClr val="dk1"/>
                </a:solidFill>
                <a:latin typeface="Calibri"/>
                <a:ea typeface="Calibri"/>
                <a:cs typeface="Calibri"/>
                <a:sym typeface="Calibri"/>
              </a:rPr>
              <a:t>learns archery from his master and he can shoot anything in a single shot perfectly. The </a:t>
            </a:r>
            <a:r>
              <a:rPr lang="en-US" sz="2800">
                <a:solidFill>
                  <a:srgbClr val="FF0000"/>
                </a:solidFill>
                <a:latin typeface="Calibri"/>
                <a:ea typeface="Calibri"/>
                <a:cs typeface="Calibri"/>
                <a:sym typeface="Calibri"/>
              </a:rPr>
              <a:t>Fourth son </a:t>
            </a:r>
            <a:r>
              <a:rPr lang="en-US" sz="2800">
                <a:solidFill>
                  <a:schemeClr val="dk1"/>
                </a:solidFill>
                <a:latin typeface="Calibri"/>
                <a:ea typeface="Calibri"/>
                <a:cs typeface="Calibri"/>
                <a:sym typeface="Calibri"/>
              </a:rPr>
              <a:t>becomes an expert tailor and can stitch any torn or broken things promptly.</a:t>
            </a:r>
            <a:endParaRPr sz="2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4"/>
          <p:cNvSpPr txBox="1"/>
          <p:nvPr/>
        </p:nvSpPr>
        <p:spPr>
          <a:xfrm>
            <a:off x="125506" y="475130"/>
            <a:ext cx="12066600" cy="5695200"/>
          </a:xfrm>
          <a:prstGeom prst="rect">
            <a:avLst/>
          </a:prstGeom>
          <a:noFill/>
          <a:ln>
            <a:noFill/>
          </a:ln>
        </p:spPr>
        <p:txBody>
          <a:bodyPr anchorCtr="0" anchor="t" bIns="45700" lIns="91425" spcFirstLastPara="1" rIns="91425" wrap="square" tIns="45700">
            <a:spAutoFit/>
          </a:bodyPr>
          <a:lstStyle/>
          <a:p>
            <a:pPr indent="-406400" lvl="0" marL="4572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They all return to their place and see their father. The father is highly elated and wants to see the talents of his sons.</a:t>
            </a:r>
            <a:endParaRPr/>
          </a:p>
          <a:p>
            <a:pPr indent="0" lvl="0" marL="457200" marR="0" rtl="0" algn="l">
              <a:spcBef>
                <a:spcPts val="0"/>
              </a:spcBef>
              <a:spcAft>
                <a:spcPts val="0"/>
              </a:spcAft>
              <a:buNone/>
            </a:pPr>
            <a:r>
              <a:t/>
            </a:r>
            <a:endParaRPr sz="2800">
              <a:solidFill>
                <a:schemeClr val="dk1"/>
              </a:solidFill>
              <a:latin typeface="Calibri"/>
              <a:ea typeface="Calibri"/>
              <a:cs typeface="Calibri"/>
              <a:sym typeface="Calibri"/>
            </a:endParaRPr>
          </a:p>
          <a:p>
            <a:pPr indent="-406400" lvl="0" marL="4572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 On the next day, he asks them to come with him and takes them to the field. On showing a tree, he asks them what is on the high of the tree.</a:t>
            </a:r>
            <a:endParaRPr/>
          </a:p>
          <a:p>
            <a:pPr indent="0" lvl="0" marL="457200" marR="0" rtl="0" algn="l">
              <a:spcBef>
                <a:spcPts val="0"/>
              </a:spcBef>
              <a:spcAft>
                <a:spcPts val="0"/>
              </a:spcAft>
              <a:buNone/>
            </a:pPr>
            <a:r>
              <a:t/>
            </a:r>
            <a:endParaRPr sz="2800">
              <a:solidFill>
                <a:schemeClr val="dk1"/>
              </a:solidFill>
              <a:latin typeface="Calibri"/>
              <a:ea typeface="Calibri"/>
              <a:cs typeface="Calibri"/>
              <a:sym typeface="Calibri"/>
            </a:endParaRPr>
          </a:p>
          <a:p>
            <a:pPr indent="-406400" lvl="0" marL="457200" marR="0" rtl="0" algn="l">
              <a:spcBef>
                <a:spcPts val="0"/>
              </a:spcBef>
              <a:spcAft>
                <a:spcPts val="0"/>
              </a:spcAft>
              <a:buSzPts val="2800"/>
              <a:buFont typeface="Calibri"/>
              <a:buChar char="●"/>
            </a:pPr>
            <a:r>
              <a:rPr lang="en-US" sz="2800">
                <a:solidFill>
                  <a:schemeClr val="dk1"/>
                </a:solidFill>
                <a:latin typeface="Calibri"/>
                <a:ea typeface="Calibri"/>
                <a:cs typeface="Calibri"/>
                <a:sym typeface="Calibri"/>
              </a:rPr>
              <a:t> The </a:t>
            </a:r>
            <a:r>
              <a:rPr lang="en-US" sz="2800">
                <a:solidFill>
                  <a:srgbClr val="00B0F0"/>
                </a:solidFill>
                <a:latin typeface="Calibri"/>
                <a:ea typeface="Calibri"/>
                <a:cs typeface="Calibri"/>
                <a:sym typeface="Calibri"/>
              </a:rPr>
              <a:t>second son</a:t>
            </a:r>
            <a:r>
              <a:rPr lang="en-US" sz="2800">
                <a:solidFill>
                  <a:schemeClr val="dk1"/>
                </a:solidFill>
                <a:latin typeface="Calibri"/>
                <a:ea typeface="Calibri"/>
                <a:cs typeface="Calibri"/>
                <a:sym typeface="Calibri"/>
              </a:rPr>
              <a:t>, through the help of the telescope, sees a chaffinch hatching five eggs and tells him. The first son climbs on the tree and removes all the five eggs without disturbing the mother bird.</a:t>
            </a:r>
            <a:endParaRPr/>
          </a:p>
          <a:p>
            <a:pPr indent="0" lvl="0" marL="457200" marR="0" rtl="0" algn="l">
              <a:spcBef>
                <a:spcPts val="0"/>
              </a:spcBef>
              <a:spcAft>
                <a:spcPts val="0"/>
              </a:spcAft>
              <a:buNone/>
            </a:pPr>
            <a:r>
              <a:rPr lang="en-US" sz="2800">
                <a:solidFill>
                  <a:schemeClr val="dk1"/>
                </a:solidFill>
                <a:latin typeface="Calibri"/>
                <a:ea typeface="Calibri"/>
                <a:cs typeface="Calibri"/>
                <a:sym typeface="Calibri"/>
              </a:rPr>
              <a:t> </a:t>
            </a:r>
            <a:endParaRPr/>
          </a:p>
          <a:p>
            <a:pPr indent="-406400" lvl="0" marL="457200" marR="0" rtl="0" algn="l">
              <a:spcBef>
                <a:spcPts val="0"/>
              </a:spcBef>
              <a:spcAft>
                <a:spcPts val="0"/>
              </a:spcAft>
              <a:buSzPts val="2800"/>
              <a:buFont typeface="Calibri"/>
              <a:buChar char="●"/>
            </a:pPr>
            <a:r>
              <a:rPr lang="en-US" sz="2800">
                <a:solidFill>
                  <a:schemeClr val="dk1"/>
                </a:solidFill>
                <a:latin typeface="Calibri"/>
                <a:ea typeface="Calibri"/>
                <a:cs typeface="Calibri"/>
                <a:sym typeface="Calibri"/>
              </a:rPr>
              <a:t>The </a:t>
            </a:r>
            <a:r>
              <a:rPr lang="en-US" sz="2800">
                <a:solidFill>
                  <a:srgbClr val="00B0F0"/>
                </a:solidFill>
                <a:latin typeface="Calibri"/>
                <a:ea typeface="Calibri"/>
                <a:cs typeface="Calibri"/>
                <a:sym typeface="Calibri"/>
              </a:rPr>
              <a:t>third son shoots </a:t>
            </a:r>
            <a:r>
              <a:rPr lang="en-US" sz="2800">
                <a:solidFill>
                  <a:schemeClr val="dk1"/>
                </a:solidFill>
                <a:latin typeface="Calibri"/>
                <a:ea typeface="Calibri"/>
                <a:cs typeface="Calibri"/>
                <a:sym typeface="Calibri"/>
              </a:rPr>
              <a:t>an arrow pointedly and it passes through all the five. At last, the </a:t>
            </a:r>
            <a:r>
              <a:rPr lang="en-US" sz="2800">
                <a:solidFill>
                  <a:srgbClr val="00B0F0"/>
                </a:solidFill>
                <a:latin typeface="Calibri"/>
                <a:ea typeface="Calibri"/>
                <a:cs typeface="Calibri"/>
                <a:sym typeface="Calibri"/>
              </a:rPr>
              <a:t>fourth son </a:t>
            </a:r>
            <a:r>
              <a:rPr lang="en-US" sz="2800">
                <a:solidFill>
                  <a:schemeClr val="dk1"/>
                </a:solidFill>
                <a:latin typeface="Calibri"/>
                <a:ea typeface="Calibri"/>
                <a:cs typeface="Calibri"/>
                <a:sym typeface="Calibri"/>
              </a:rPr>
              <a:t>stitches the eggs so well and finally the </a:t>
            </a:r>
            <a:r>
              <a:rPr lang="en-US" sz="2800">
                <a:solidFill>
                  <a:srgbClr val="00B0F0"/>
                </a:solidFill>
                <a:latin typeface="Calibri"/>
                <a:ea typeface="Calibri"/>
                <a:cs typeface="Calibri"/>
                <a:sym typeface="Calibri"/>
              </a:rPr>
              <a:t>first son </a:t>
            </a:r>
            <a:r>
              <a:rPr lang="en-US" sz="2800">
                <a:solidFill>
                  <a:schemeClr val="dk1"/>
                </a:solidFill>
                <a:latin typeface="Calibri"/>
                <a:ea typeface="Calibri"/>
                <a:cs typeface="Calibri"/>
                <a:sym typeface="Calibri"/>
              </a:rPr>
              <a:t>restores the eggs to the mother bird.</a:t>
            </a:r>
            <a:endParaRPr sz="2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5"/>
          <p:cNvSpPr txBox="1"/>
          <p:nvPr/>
        </p:nvSpPr>
        <p:spPr>
          <a:xfrm>
            <a:off x="80682" y="206188"/>
            <a:ext cx="12174000" cy="6741900"/>
          </a:xfrm>
          <a:prstGeom prst="rect">
            <a:avLst/>
          </a:prstGeom>
          <a:noFill/>
          <a:ln>
            <a:noFill/>
          </a:ln>
        </p:spPr>
        <p:txBody>
          <a:bodyPr anchorCtr="0" anchor="t" bIns="45700" lIns="91425" spcFirstLastPara="1" rIns="91425" wrap="square" tIns="45700">
            <a:spAutoFit/>
          </a:bodyPr>
          <a:lstStyle/>
          <a:p>
            <a:pPr indent="-381000" lvl="0" marL="457200" marR="0" rtl="0" algn="l">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The Catastrophe and the Triumph Very soon, a catastrophe befalls on the country. A dragon snatches the prince of the country. The King announces that the one who saves the princes shall be her husband.</a:t>
            </a:r>
            <a:endParaRPr/>
          </a:p>
          <a:p>
            <a:pPr indent="0" lvl="0" marL="457200" marR="0" rtl="0" algn="l">
              <a:spcBef>
                <a:spcPts val="0"/>
              </a:spcBef>
              <a:spcAft>
                <a:spcPts val="0"/>
              </a:spcAft>
              <a:buNone/>
            </a:pPr>
            <a:r>
              <a:t/>
            </a:r>
            <a:endParaRPr sz="2400">
              <a:solidFill>
                <a:schemeClr val="dk1"/>
              </a:solidFill>
              <a:latin typeface="Calibri"/>
              <a:ea typeface="Calibri"/>
              <a:cs typeface="Calibri"/>
              <a:sym typeface="Calibri"/>
            </a:endParaRPr>
          </a:p>
          <a:p>
            <a:pPr indent="-381000" lvl="0" marL="457200" marR="0" rtl="0" algn="l">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 The farmer asks his son to try for the best. The four sons, reaches the palace and tells the king that they are ready to save the princess. But they don’t know about of the princess. The second son by the help of the telescope sees the Druid Be Eco-Friendly dragon keeping the princess in the place of one-day travel.</a:t>
            </a:r>
            <a:endParaRPr/>
          </a:p>
          <a:p>
            <a:pPr indent="0" lvl="0" marL="457200" marR="0" rtl="0" algn="l">
              <a:spcBef>
                <a:spcPts val="0"/>
              </a:spcBef>
              <a:spcAft>
                <a:spcPts val="0"/>
              </a:spcAft>
              <a:buNone/>
            </a:pPr>
            <a:r>
              <a:t/>
            </a:r>
            <a:endParaRPr sz="2400">
              <a:solidFill>
                <a:schemeClr val="dk1"/>
              </a:solidFill>
              <a:latin typeface="Calibri"/>
              <a:ea typeface="Calibri"/>
              <a:cs typeface="Calibri"/>
              <a:sym typeface="Calibri"/>
            </a:endParaRPr>
          </a:p>
          <a:p>
            <a:pPr indent="-381000" lvl="0" marL="457200" marR="0" rtl="0" algn="l">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 The king gives them a ship and by it they all go to save her. Very close to the island, they stay and the third son hesitates to shoot because it may kill the princess. </a:t>
            </a:r>
            <a:endParaRPr/>
          </a:p>
          <a:p>
            <a:pPr indent="0" lvl="0" marL="457200" marR="0" rtl="0" algn="l">
              <a:spcBef>
                <a:spcPts val="0"/>
              </a:spcBef>
              <a:spcAft>
                <a:spcPts val="0"/>
              </a:spcAft>
              <a:buNone/>
            </a:pPr>
            <a:r>
              <a:t/>
            </a:r>
            <a:endParaRPr sz="2400">
              <a:solidFill>
                <a:schemeClr val="dk1"/>
              </a:solidFill>
              <a:latin typeface="Calibri"/>
              <a:ea typeface="Calibri"/>
              <a:cs typeface="Calibri"/>
              <a:sym typeface="Calibri"/>
            </a:endParaRPr>
          </a:p>
          <a:p>
            <a:pPr indent="-381000" lvl="0" marL="457200" marR="0" rtl="0" algn="l">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So, the first son by his talent brings the princes safely to the ship. When they sail back, the dragon chases them; while attack, the third son shoots the dragon and it falls on the ship, shattering it into pieces.</a:t>
            </a:r>
            <a:endParaRPr/>
          </a:p>
          <a:p>
            <a:pPr indent="0" lvl="0" marL="457200" marR="0" rtl="0" algn="l">
              <a:spcBef>
                <a:spcPts val="0"/>
              </a:spcBef>
              <a:spcAft>
                <a:spcPts val="0"/>
              </a:spcAft>
              <a:buNone/>
            </a:pPr>
            <a:r>
              <a:t/>
            </a:r>
            <a:endParaRPr sz="2400">
              <a:solidFill>
                <a:schemeClr val="dk1"/>
              </a:solidFill>
              <a:latin typeface="Calibri"/>
              <a:ea typeface="Calibri"/>
              <a:cs typeface="Calibri"/>
              <a:sym typeface="Calibri"/>
            </a:endParaRPr>
          </a:p>
          <a:p>
            <a:pPr indent="-381000" lvl="0" marL="457200" marR="0" rtl="0" algn="l">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 In crisis, the fourth son stitches the broken wood into a craft and all they reach the palace safely. The king and the father became very happy for their safe return.</a:t>
            </a:r>
            <a:endParaRPr sz="2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6"/>
          <p:cNvSpPr txBox="1"/>
          <p:nvPr/>
        </p:nvSpPr>
        <p:spPr>
          <a:xfrm>
            <a:off x="463925" y="437024"/>
            <a:ext cx="11985900" cy="5017800"/>
          </a:xfrm>
          <a:prstGeom prst="rect">
            <a:avLst/>
          </a:prstGeom>
          <a:noFill/>
          <a:ln>
            <a:noFill/>
          </a:ln>
        </p:spPr>
        <p:txBody>
          <a:bodyPr anchorCtr="0" anchor="t" bIns="45700" lIns="91425" spcFirstLastPara="1" rIns="91425" wrap="square" tIns="45700">
            <a:spAutoFit/>
          </a:bodyPr>
          <a:lstStyle/>
          <a:p>
            <a:pPr indent="-431800" lvl="0" marL="457200" marR="0" rtl="0" algn="l">
              <a:spcBef>
                <a:spcPts val="0"/>
              </a:spcBef>
              <a:spcAft>
                <a:spcPts val="0"/>
              </a:spcAft>
              <a:buClr>
                <a:schemeClr val="dk1"/>
              </a:buClr>
              <a:buSzPts val="3200"/>
              <a:buFont typeface="Calibri"/>
              <a:buChar char="●"/>
            </a:pPr>
            <a:r>
              <a:rPr lang="en-US" sz="3200">
                <a:solidFill>
                  <a:schemeClr val="dk1"/>
                </a:solidFill>
                <a:latin typeface="Calibri"/>
                <a:ea typeface="Calibri"/>
                <a:cs typeface="Calibri"/>
                <a:sym typeface="Calibri"/>
              </a:rPr>
              <a:t>In such condition, the king is confused to marry her princess to any of these men because all have contributed in saving her.</a:t>
            </a:r>
            <a:endParaRPr sz="32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3200">
              <a:solidFill>
                <a:schemeClr val="dk1"/>
              </a:solidFill>
              <a:latin typeface="Calibri"/>
              <a:ea typeface="Calibri"/>
              <a:cs typeface="Calibri"/>
              <a:sym typeface="Calibri"/>
            </a:endParaRPr>
          </a:p>
          <a:p>
            <a:pPr indent="-431800" lvl="0" marL="457200" marR="0" rtl="0" algn="l">
              <a:spcBef>
                <a:spcPts val="0"/>
              </a:spcBef>
              <a:spcAft>
                <a:spcPts val="0"/>
              </a:spcAft>
              <a:buClr>
                <a:schemeClr val="dk1"/>
              </a:buClr>
              <a:buSzPts val="3200"/>
              <a:buFont typeface="Calibri"/>
              <a:buChar char="●"/>
            </a:pPr>
            <a:r>
              <a:rPr lang="en-US" sz="3200">
                <a:solidFill>
                  <a:schemeClr val="dk1"/>
                </a:solidFill>
                <a:latin typeface="Calibri"/>
                <a:ea typeface="Calibri"/>
                <a:cs typeface="Calibri"/>
                <a:sym typeface="Calibri"/>
              </a:rPr>
              <a:t> The brothers say that they don’t want to marry the princess but want to keep their father happy.</a:t>
            </a:r>
            <a:endParaRPr sz="32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3200">
              <a:solidFill>
                <a:schemeClr val="dk1"/>
              </a:solidFill>
              <a:latin typeface="Calibri"/>
              <a:ea typeface="Calibri"/>
              <a:cs typeface="Calibri"/>
              <a:sym typeface="Calibri"/>
            </a:endParaRPr>
          </a:p>
          <a:p>
            <a:pPr indent="-431800" lvl="0" marL="457200" marR="0" rtl="0" algn="l">
              <a:spcBef>
                <a:spcPts val="0"/>
              </a:spcBef>
              <a:spcAft>
                <a:spcPts val="0"/>
              </a:spcAft>
              <a:buClr>
                <a:schemeClr val="dk1"/>
              </a:buClr>
              <a:buSzPts val="3200"/>
              <a:buFont typeface="Calibri"/>
              <a:buChar char="●"/>
            </a:pPr>
            <a:r>
              <a:rPr lang="en-US" sz="3200">
                <a:solidFill>
                  <a:schemeClr val="dk1"/>
                </a:solidFill>
                <a:latin typeface="Calibri"/>
                <a:ea typeface="Calibri"/>
                <a:cs typeface="Calibri"/>
                <a:sym typeface="Calibri"/>
              </a:rPr>
              <a:t> So, the king gives them twelve horses; each there, laden with precious things. The father and the sons live happily forever.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7"/>
          <p:cNvSpPr txBox="1"/>
          <p:nvPr/>
        </p:nvSpPr>
        <p:spPr>
          <a:xfrm>
            <a:off x="510988" y="1030941"/>
            <a:ext cx="11178988" cy="30469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200">
                <a:solidFill>
                  <a:srgbClr val="FF0000"/>
                </a:solidFill>
                <a:latin typeface="Calibri"/>
                <a:ea typeface="Calibri"/>
                <a:cs typeface="Calibri"/>
                <a:sym typeface="Calibri"/>
              </a:rPr>
              <a:t>Conclusion</a:t>
            </a:r>
            <a:endParaRPr/>
          </a:p>
          <a:p>
            <a:pPr indent="0" lvl="0" marL="0" marR="0" rtl="0" algn="ctr">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en-US" sz="3200">
                <a:solidFill>
                  <a:schemeClr val="dk1"/>
                </a:solidFill>
                <a:latin typeface="Calibri"/>
                <a:ea typeface="Calibri"/>
                <a:cs typeface="Calibri"/>
                <a:sym typeface="Calibri"/>
              </a:rPr>
              <a:t> The story is a children’s story with good taste of excitement in it. </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en-US" sz="3200">
                <a:solidFill>
                  <a:schemeClr val="dk1"/>
                </a:solidFill>
                <a:latin typeface="Calibri"/>
                <a:ea typeface="Calibri"/>
                <a:cs typeface="Calibri"/>
                <a:sym typeface="Calibri"/>
              </a:rPr>
              <a:t>The story is retold in a memorable way and the fairy atmosphere is maintained throughout the story.</a:t>
            </a:r>
            <a:endParaRPr sz="32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2023-04-04T08:50:13Z</dcterms:created>
  <dc:creator>MYMOONA PARVEEN</dc:creator>
</cp:coreProperties>
</file>